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8" r:id="rId4"/>
    <p:sldId id="261" r:id="rId5"/>
    <p:sldId id="262" r:id="rId6"/>
    <p:sldId id="263" r:id="rId7"/>
    <p:sldId id="264" r:id="rId8"/>
    <p:sldId id="265" r:id="rId9"/>
    <p:sldId id="266" r:id="rId10"/>
    <p:sldId id="267" r:id="rId11"/>
    <p:sldId id="258" r:id="rId1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16/03/2014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371600" y="4941168"/>
            <a:ext cx="6400800" cy="1752600"/>
          </a:xfrm>
        </p:spPr>
        <p:txBody>
          <a:bodyPr>
            <a:normAutofit lnSpcReduction="10000"/>
          </a:bodyPr>
          <a:lstStyle/>
          <a:p>
            <a:endParaRPr lang="es-CO" dirty="0" smtClean="0"/>
          </a:p>
          <a:p>
            <a:endParaRPr lang="es-CO" dirty="0"/>
          </a:p>
          <a:p>
            <a:r>
              <a:rPr lang="es-CO" sz="3600" b="1" dirty="0" smtClean="0">
                <a:solidFill>
                  <a:srgbClr val="FF0000"/>
                </a:solidFill>
              </a:rPr>
              <a:t>TEXTO: HEB.12:14-15.</a:t>
            </a:r>
            <a:endParaRPr lang="es-CO" sz="3600" b="1" dirty="0">
              <a:solidFill>
                <a:srgbClr val="FF0000"/>
              </a:solidFill>
            </a:endParaRPr>
          </a:p>
        </p:txBody>
      </p:sp>
      <p:sp>
        <p:nvSpPr>
          <p:cNvPr id="4" name="3 Proceso predefinido"/>
          <p:cNvSpPr/>
          <p:nvPr/>
        </p:nvSpPr>
        <p:spPr>
          <a:xfrm>
            <a:off x="899592" y="548680"/>
            <a:ext cx="7344816" cy="1872208"/>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000" dirty="0">
                <a:latin typeface="Agency FB" pitchFamily="34" charset="0"/>
              </a:rPr>
              <a:t>¿DEBEMOS </a:t>
            </a:r>
            <a:r>
              <a:rPr lang="es-CO" sz="6000" dirty="0" smtClean="0">
                <a:latin typeface="Agency FB" pitchFamily="34" charset="0"/>
              </a:rPr>
              <a:t>PERDONAR</a:t>
            </a:r>
          </a:p>
          <a:p>
            <a:pPr algn="ctr"/>
            <a:r>
              <a:rPr lang="es-CO" sz="6000" dirty="0" smtClean="0">
                <a:latin typeface="Agency FB" pitchFamily="34" charset="0"/>
              </a:rPr>
              <a:t> </a:t>
            </a:r>
            <a:r>
              <a:rPr lang="es-CO" sz="6000" dirty="0">
                <a:latin typeface="Agency FB" pitchFamily="34" charset="0"/>
              </a:rPr>
              <a:t>Y OLVIDAR?</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2578793"/>
            <a:ext cx="4032448" cy="3344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47691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dirty="0" smtClean="0">
                <a:latin typeface="Algerian" pitchFamily="82" charset="0"/>
              </a:rPr>
              <a:t>El modelo de perdón y olvido</a:t>
            </a:r>
            <a:endParaRPr lang="es-CO" dirty="0">
              <a:latin typeface="Algerian" pitchFamily="82"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755709"/>
            <a:ext cx="3937992"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1755709"/>
            <a:ext cx="4274418"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88523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75"/>
                                        </p:tgtEl>
                                        <p:attrNameLst>
                                          <p:attrName>style.visibility</p:attrName>
                                        </p:attrNameLst>
                                      </p:cBhvr>
                                      <p:to>
                                        <p:strVal val="visible"/>
                                      </p:to>
                                    </p:set>
                                    <p:anim calcmode="lin" valueType="num">
                                      <p:cBhvr>
                                        <p:cTn id="15" dur="1000" fill="hold"/>
                                        <p:tgtEl>
                                          <p:spTgt spid="3075"/>
                                        </p:tgtEl>
                                        <p:attrNameLst>
                                          <p:attrName>ppt_w</p:attrName>
                                        </p:attrNameLst>
                                      </p:cBhvr>
                                      <p:tavLst>
                                        <p:tav tm="0">
                                          <p:val>
                                            <p:fltVal val="0"/>
                                          </p:val>
                                        </p:tav>
                                        <p:tav tm="100000">
                                          <p:val>
                                            <p:strVal val="#ppt_w"/>
                                          </p:val>
                                        </p:tav>
                                      </p:tavLst>
                                    </p:anim>
                                    <p:anim calcmode="lin" valueType="num">
                                      <p:cBhvr>
                                        <p:cTn id="16" dur="1000" fill="hold"/>
                                        <p:tgtEl>
                                          <p:spTgt spid="3075"/>
                                        </p:tgtEl>
                                        <p:attrNameLst>
                                          <p:attrName>ppt_h</p:attrName>
                                        </p:attrNameLst>
                                      </p:cBhvr>
                                      <p:tavLst>
                                        <p:tav tm="0">
                                          <p:val>
                                            <p:fltVal val="0"/>
                                          </p:val>
                                        </p:tav>
                                        <p:tav tm="100000">
                                          <p:val>
                                            <p:strVal val="#ppt_h"/>
                                          </p:val>
                                        </p:tav>
                                      </p:tavLst>
                                    </p:anim>
                                    <p:anim calcmode="lin" valueType="num">
                                      <p:cBhvr>
                                        <p:cTn id="17" dur="1000" fill="hold"/>
                                        <p:tgtEl>
                                          <p:spTgt spid="3075"/>
                                        </p:tgtEl>
                                        <p:attrNameLst>
                                          <p:attrName>style.rotation</p:attrName>
                                        </p:attrNameLst>
                                      </p:cBhvr>
                                      <p:tavLst>
                                        <p:tav tm="0">
                                          <p:val>
                                            <p:fltVal val="90"/>
                                          </p:val>
                                        </p:tav>
                                        <p:tav tm="100000">
                                          <p:val>
                                            <p:fltVal val="0"/>
                                          </p:val>
                                        </p:tav>
                                      </p:tavLst>
                                    </p:anim>
                                    <p:animEffect transition="in" filter="fade">
                                      <p:cBhvr>
                                        <p:cTn id="18" dur="1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latin typeface="Algerian" pitchFamily="82" charset="0"/>
              </a:rPr>
              <a:t>para perdonar, tenemos dos ejemplos de perdón</a:t>
            </a:r>
            <a:endParaRPr lang="es-CO" dirty="0">
              <a:latin typeface="Algerian" pitchFamily="82" charset="0"/>
            </a:endParaRPr>
          </a:p>
        </p:txBody>
      </p:sp>
      <p:sp>
        <p:nvSpPr>
          <p:cNvPr id="3" name="2 Marcador de contenido"/>
          <p:cNvSpPr>
            <a:spLocks noGrp="1"/>
          </p:cNvSpPr>
          <p:nvPr>
            <p:ph idx="1"/>
          </p:nvPr>
        </p:nvSpPr>
        <p:spPr>
          <a:xfrm>
            <a:off x="467544" y="1700808"/>
            <a:ext cx="5915000" cy="2188839"/>
          </a:xfrm>
        </p:spPr>
        <p:txBody>
          <a:bodyPr>
            <a:normAutofit fontScale="77500" lnSpcReduction="20000"/>
          </a:bodyPr>
          <a:lstStyle/>
          <a:p>
            <a:pPr marL="0" indent="0">
              <a:buNone/>
            </a:pPr>
            <a:r>
              <a:rPr lang="es-CO" b="1" dirty="0" smtClean="0"/>
              <a:t>Primero</a:t>
            </a:r>
            <a:r>
              <a:rPr lang="es-CO" dirty="0" smtClean="0"/>
              <a:t>. El ejemplo extraordinario de perdón que Nuestro Padre celestial nos demuestra en su Hijo Cristo Jesús. Todas las ofensas que usted y yo hemos cometido, Él las colocó sobre sobre sí mismo muriendo en nuestro lugar </a:t>
            </a:r>
            <a:r>
              <a:rPr lang="es-CO" dirty="0" smtClean="0">
                <a:solidFill>
                  <a:srgbClr val="FF0000"/>
                </a:solidFill>
              </a:rPr>
              <a:t>(Juan 3:16).</a:t>
            </a:r>
            <a:endParaRPr lang="es-CO" dirty="0">
              <a:solidFill>
                <a:srgbClr val="FF0000"/>
              </a:solidFill>
            </a:endParaRPr>
          </a:p>
        </p:txBody>
      </p:sp>
      <p:sp>
        <p:nvSpPr>
          <p:cNvPr id="4" name="3 Rectángulo"/>
          <p:cNvSpPr/>
          <p:nvPr/>
        </p:nvSpPr>
        <p:spPr>
          <a:xfrm>
            <a:off x="3095328" y="4005064"/>
            <a:ext cx="5760640" cy="2677656"/>
          </a:xfrm>
          <a:prstGeom prst="rect">
            <a:avLst/>
          </a:prstGeom>
        </p:spPr>
        <p:txBody>
          <a:bodyPr wrap="square">
            <a:spAutoFit/>
          </a:bodyPr>
          <a:lstStyle/>
          <a:p>
            <a:r>
              <a:rPr lang="es-CO" dirty="0" smtClean="0"/>
              <a:t> </a:t>
            </a:r>
            <a:r>
              <a:rPr lang="es-CO" sz="2400" b="1" dirty="0"/>
              <a:t>Segundo</a:t>
            </a:r>
            <a:r>
              <a:rPr lang="es-CO" sz="2400" dirty="0"/>
              <a:t>. El otro ejemplo </a:t>
            </a:r>
            <a:r>
              <a:rPr lang="es-CO" sz="2400" dirty="0" smtClean="0"/>
              <a:t>de perdón y olvido lo </a:t>
            </a:r>
            <a:r>
              <a:rPr lang="es-CO" sz="2400" dirty="0"/>
              <a:t>encontramos en los niños, observa que ellos tienen diferencias y a veces pelean entre si, pro al momento </a:t>
            </a:r>
            <a:r>
              <a:rPr lang="es-CO" sz="2400" dirty="0" smtClean="0"/>
              <a:t>están </a:t>
            </a:r>
            <a:r>
              <a:rPr lang="es-CO" sz="2400" dirty="0"/>
              <a:t>abrazados </a:t>
            </a:r>
            <a:r>
              <a:rPr lang="es-CO" sz="2400" dirty="0" smtClean="0"/>
              <a:t>nuevamente </a:t>
            </a:r>
            <a:r>
              <a:rPr lang="es-CO" sz="2400" dirty="0"/>
              <a:t>jugando. Por eso Jesús nos dice: </a:t>
            </a:r>
            <a:r>
              <a:rPr lang="es-CO" sz="2400" dirty="0" smtClean="0"/>
              <a:t> «</a:t>
            </a:r>
            <a:r>
              <a:rPr lang="es-CO" sz="2400" dirty="0" smtClean="0">
                <a:latin typeface="Agency FB" pitchFamily="34" charset="0"/>
              </a:rPr>
              <a:t>si </a:t>
            </a:r>
            <a:r>
              <a:rPr lang="es-CO" sz="2400" dirty="0">
                <a:latin typeface="Agency FB" pitchFamily="34" charset="0"/>
              </a:rPr>
              <a:t>no cambiáis y os hacéis como los niños, no entraréis en el reino de los </a:t>
            </a:r>
            <a:r>
              <a:rPr lang="es-CO" sz="2400" dirty="0" smtClean="0">
                <a:latin typeface="Agency FB" pitchFamily="34" charset="0"/>
              </a:rPr>
              <a:t>cielos</a:t>
            </a:r>
            <a:r>
              <a:rPr lang="es-CO" sz="2400" dirty="0" smtClean="0"/>
              <a:t>».</a:t>
            </a:r>
            <a:r>
              <a:rPr lang="es-CO" sz="2400" dirty="0">
                <a:solidFill>
                  <a:srgbClr val="FF0000"/>
                </a:solidFill>
              </a:rPr>
              <a:t>Mat.18:3.</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005062"/>
            <a:ext cx="2411760" cy="2688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1873" y="1700808"/>
            <a:ext cx="2286000" cy="1962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39874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099"/>
                                        </p:tgtEl>
                                        <p:attrNameLst>
                                          <p:attrName>style.visibility</p:attrName>
                                        </p:attrNameLst>
                                      </p:cBhvr>
                                      <p:to>
                                        <p:strVal val="visible"/>
                                      </p:to>
                                    </p:set>
                                    <p:anim calcmode="lin" valueType="num">
                                      <p:cBhvr>
                                        <p:cTn id="13" dur="1000" fill="hold"/>
                                        <p:tgtEl>
                                          <p:spTgt spid="4099"/>
                                        </p:tgtEl>
                                        <p:attrNameLst>
                                          <p:attrName>ppt_w</p:attrName>
                                        </p:attrNameLst>
                                      </p:cBhvr>
                                      <p:tavLst>
                                        <p:tav tm="0">
                                          <p:val>
                                            <p:fltVal val="0"/>
                                          </p:val>
                                        </p:tav>
                                        <p:tav tm="100000">
                                          <p:val>
                                            <p:strVal val="#ppt_w"/>
                                          </p:val>
                                        </p:tav>
                                      </p:tavLst>
                                    </p:anim>
                                    <p:anim calcmode="lin" valueType="num">
                                      <p:cBhvr>
                                        <p:cTn id="14" dur="1000" fill="hold"/>
                                        <p:tgtEl>
                                          <p:spTgt spid="4099"/>
                                        </p:tgtEl>
                                        <p:attrNameLst>
                                          <p:attrName>ppt_h</p:attrName>
                                        </p:attrNameLst>
                                      </p:cBhvr>
                                      <p:tavLst>
                                        <p:tav tm="0">
                                          <p:val>
                                            <p:fltVal val="0"/>
                                          </p:val>
                                        </p:tav>
                                        <p:tav tm="100000">
                                          <p:val>
                                            <p:strVal val="#ppt_h"/>
                                          </p:val>
                                        </p:tav>
                                      </p:tavLst>
                                    </p:anim>
                                    <p:anim calcmode="lin" valueType="num">
                                      <p:cBhvr>
                                        <p:cTn id="15" dur="1000" fill="hold"/>
                                        <p:tgtEl>
                                          <p:spTgt spid="4099"/>
                                        </p:tgtEl>
                                        <p:attrNameLst>
                                          <p:attrName>style.rotation</p:attrName>
                                        </p:attrNameLst>
                                      </p:cBhvr>
                                      <p:tavLst>
                                        <p:tav tm="0">
                                          <p:val>
                                            <p:fltVal val="90"/>
                                          </p:val>
                                        </p:tav>
                                        <p:tav tm="100000">
                                          <p:val>
                                            <p:fltVal val="0"/>
                                          </p:val>
                                        </p:tav>
                                      </p:tavLst>
                                    </p:anim>
                                    <p:animEffect transition="in" filter="fade">
                                      <p:cBhvr>
                                        <p:cTn id="16" dur="1000"/>
                                        <p:tgtEl>
                                          <p:spTgt spid="4099"/>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80">
                                          <p:stCondLst>
                                            <p:cond delay="0"/>
                                          </p:stCondLst>
                                        </p:cTn>
                                        <p:tgtEl>
                                          <p:spTgt spid="4"/>
                                        </p:tgtEl>
                                      </p:cBhvr>
                                    </p:animEffect>
                                    <p:anim calcmode="lin" valueType="num">
                                      <p:cBhvr>
                                        <p:cTn id="2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7" dur="26">
                                          <p:stCondLst>
                                            <p:cond delay="650"/>
                                          </p:stCondLst>
                                        </p:cTn>
                                        <p:tgtEl>
                                          <p:spTgt spid="4"/>
                                        </p:tgtEl>
                                      </p:cBhvr>
                                      <p:to x="100000" y="60000"/>
                                    </p:animScale>
                                    <p:animScale>
                                      <p:cBhvr>
                                        <p:cTn id="28" dur="166" decel="50000">
                                          <p:stCondLst>
                                            <p:cond delay="676"/>
                                          </p:stCondLst>
                                        </p:cTn>
                                        <p:tgtEl>
                                          <p:spTgt spid="4"/>
                                        </p:tgtEl>
                                      </p:cBhvr>
                                      <p:to x="100000" y="100000"/>
                                    </p:animScale>
                                    <p:animScale>
                                      <p:cBhvr>
                                        <p:cTn id="29" dur="26">
                                          <p:stCondLst>
                                            <p:cond delay="1312"/>
                                          </p:stCondLst>
                                        </p:cTn>
                                        <p:tgtEl>
                                          <p:spTgt spid="4"/>
                                        </p:tgtEl>
                                      </p:cBhvr>
                                      <p:to x="100000" y="80000"/>
                                    </p:animScale>
                                    <p:animScale>
                                      <p:cBhvr>
                                        <p:cTn id="30" dur="166" decel="50000">
                                          <p:stCondLst>
                                            <p:cond delay="1338"/>
                                          </p:stCondLst>
                                        </p:cTn>
                                        <p:tgtEl>
                                          <p:spTgt spid="4"/>
                                        </p:tgtEl>
                                      </p:cBhvr>
                                      <p:to x="100000" y="100000"/>
                                    </p:animScale>
                                    <p:animScale>
                                      <p:cBhvr>
                                        <p:cTn id="31" dur="26">
                                          <p:stCondLst>
                                            <p:cond delay="1642"/>
                                          </p:stCondLst>
                                        </p:cTn>
                                        <p:tgtEl>
                                          <p:spTgt spid="4"/>
                                        </p:tgtEl>
                                      </p:cBhvr>
                                      <p:to x="100000" y="90000"/>
                                    </p:animScale>
                                    <p:animScale>
                                      <p:cBhvr>
                                        <p:cTn id="32" dur="166" decel="50000">
                                          <p:stCondLst>
                                            <p:cond delay="1668"/>
                                          </p:stCondLst>
                                        </p:cTn>
                                        <p:tgtEl>
                                          <p:spTgt spid="4"/>
                                        </p:tgtEl>
                                      </p:cBhvr>
                                      <p:to x="100000" y="100000"/>
                                    </p:animScale>
                                    <p:animScale>
                                      <p:cBhvr>
                                        <p:cTn id="33" dur="26">
                                          <p:stCondLst>
                                            <p:cond delay="1808"/>
                                          </p:stCondLst>
                                        </p:cTn>
                                        <p:tgtEl>
                                          <p:spTgt spid="4"/>
                                        </p:tgtEl>
                                      </p:cBhvr>
                                      <p:to x="100000" y="95000"/>
                                    </p:animScale>
                                    <p:animScale>
                                      <p:cBhvr>
                                        <p:cTn id="34" dur="166" decel="50000">
                                          <p:stCondLst>
                                            <p:cond delay="1834"/>
                                          </p:stCondLst>
                                        </p:cTn>
                                        <p:tgtEl>
                                          <p:spTgt spid="4"/>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4098"/>
                                        </p:tgtEl>
                                        <p:attrNameLst>
                                          <p:attrName>style.visibility</p:attrName>
                                        </p:attrNameLst>
                                      </p:cBhvr>
                                      <p:to>
                                        <p:strVal val="visible"/>
                                      </p:to>
                                    </p:set>
                                    <p:animEffect transition="in" filter="wipe(down)">
                                      <p:cBhvr>
                                        <p:cTn id="37" dur="580">
                                          <p:stCondLst>
                                            <p:cond delay="0"/>
                                          </p:stCondLst>
                                        </p:cTn>
                                        <p:tgtEl>
                                          <p:spTgt spid="4098"/>
                                        </p:tgtEl>
                                      </p:cBhvr>
                                    </p:animEffect>
                                    <p:anim calcmode="lin" valueType="num">
                                      <p:cBhvr>
                                        <p:cTn id="38"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43" dur="26">
                                          <p:stCondLst>
                                            <p:cond delay="650"/>
                                          </p:stCondLst>
                                        </p:cTn>
                                        <p:tgtEl>
                                          <p:spTgt spid="4098"/>
                                        </p:tgtEl>
                                      </p:cBhvr>
                                      <p:to x="100000" y="60000"/>
                                    </p:animScale>
                                    <p:animScale>
                                      <p:cBhvr>
                                        <p:cTn id="44" dur="166" decel="50000">
                                          <p:stCondLst>
                                            <p:cond delay="676"/>
                                          </p:stCondLst>
                                        </p:cTn>
                                        <p:tgtEl>
                                          <p:spTgt spid="4098"/>
                                        </p:tgtEl>
                                      </p:cBhvr>
                                      <p:to x="100000" y="100000"/>
                                    </p:animScale>
                                    <p:animScale>
                                      <p:cBhvr>
                                        <p:cTn id="45" dur="26">
                                          <p:stCondLst>
                                            <p:cond delay="1312"/>
                                          </p:stCondLst>
                                        </p:cTn>
                                        <p:tgtEl>
                                          <p:spTgt spid="4098"/>
                                        </p:tgtEl>
                                      </p:cBhvr>
                                      <p:to x="100000" y="80000"/>
                                    </p:animScale>
                                    <p:animScale>
                                      <p:cBhvr>
                                        <p:cTn id="46" dur="166" decel="50000">
                                          <p:stCondLst>
                                            <p:cond delay="1338"/>
                                          </p:stCondLst>
                                        </p:cTn>
                                        <p:tgtEl>
                                          <p:spTgt spid="4098"/>
                                        </p:tgtEl>
                                      </p:cBhvr>
                                      <p:to x="100000" y="100000"/>
                                    </p:animScale>
                                    <p:animScale>
                                      <p:cBhvr>
                                        <p:cTn id="47" dur="26">
                                          <p:stCondLst>
                                            <p:cond delay="1642"/>
                                          </p:stCondLst>
                                        </p:cTn>
                                        <p:tgtEl>
                                          <p:spTgt spid="4098"/>
                                        </p:tgtEl>
                                      </p:cBhvr>
                                      <p:to x="100000" y="90000"/>
                                    </p:animScale>
                                    <p:animScale>
                                      <p:cBhvr>
                                        <p:cTn id="48" dur="166" decel="50000">
                                          <p:stCondLst>
                                            <p:cond delay="1668"/>
                                          </p:stCondLst>
                                        </p:cTn>
                                        <p:tgtEl>
                                          <p:spTgt spid="4098"/>
                                        </p:tgtEl>
                                      </p:cBhvr>
                                      <p:to x="100000" y="100000"/>
                                    </p:animScale>
                                    <p:animScale>
                                      <p:cBhvr>
                                        <p:cTn id="49" dur="26">
                                          <p:stCondLst>
                                            <p:cond delay="1808"/>
                                          </p:stCondLst>
                                        </p:cTn>
                                        <p:tgtEl>
                                          <p:spTgt spid="4098"/>
                                        </p:tgtEl>
                                      </p:cBhvr>
                                      <p:to x="100000" y="95000"/>
                                    </p:animScale>
                                    <p:animScale>
                                      <p:cBhvr>
                                        <p:cTn id="50" dur="166" decel="50000">
                                          <p:stCondLst>
                                            <p:cond delay="1834"/>
                                          </p:stCondLst>
                                        </p:cTn>
                                        <p:tgtEl>
                                          <p:spTgt spid="40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5192" y="476672"/>
            <a:ext cx="8229600" cy="2016224"/>
          </a:xfrm>
        </p:spPr>
        <p:txBody>
          <a:bodyPr>
            <a:normAutofit lnSpcReduction="10000"/>
          </a:bodyPr>
          <a:lstStyle/>
          <a:p>
            <a:pPr marL="0" indent="0" algn="ctr">
              <a:buNone/>
            </a:pPr>
            <a:r>
              <a:rPr lang="es-CO" dirty="0"/>
              <a:t>La cosa más increíble que Dios nos asegura es que cuando Él perdona nuestros pecados, Él los olvida también. Dios los borra completamente fuera de su mente</a:t>
            </a:r>
            <a:r>
              <a:rPr lang="es-CO" dirty="0" smtClean="0"/>
              <a:t>.</a:t>
            </a:r>
          </a:p>
        </p:txBody>
      </p:sp>
      <p:sp>
        <p:nvSpPr>
          <p:cNvPr id="4" name="3 Rectángulo"/>
          <p:cNvSpPr/>
          <p:nvPr/>
        </p:nvSpPr>
        <p:spPr>
          <a:xfrm>
            <a:off x="2965890" y="3068960"/>
            <a:ext cx="3024336" cy="3046988"/>
          </a:xfrm>
          <a:prstGeom prst="rect">
            <a:avLst/>
          </a:prstGeom>
        </p:spPr>
        <p:txBody>
          <a:bodyPr wrap="square">
            <a:spAutoFit/>
          </a:bodyPr>
          <a:lstStyle/>
          <a:p>
            <a:pPr algn="ctr"/>
            <a:r>
              <a:rPr lang="es-CO" sz="2400" dirty="0"/>
              <a:t> “</a:t>
            </a:r>
            <a:r>
              <a:rPr lang="es-CO" sz="2400" dirty="0">
                <a:latin typeface="Agency FB" pitchFamily="34" charset="0"/>
              </a:rPr>
              <a:t>Vengan, pongamos las cosas en claro —dice el Señor—. ¿Son sus pecados como escarlata? ¡Quedarán blancos como la nieve! ¿Son rojos como la púrpura? ¡Quedarán como la lana</a:t>
            </a:r>
            <a:r>
              <a:rPr lang="es-CO" sz="2400" dirty="0" smtClean="0">
                <a:latin typeface="Agency FB" pitchFamily="34" charset="0"/>
              </a:rPr>
              <a:t>!</a:t>
            </a:r>
            <a:r>
              <a:rPr lang="es-CO" sz="2400" dirty="0" smtClean="0"/>
              <a:t>”</a:t>
            </a:r>
          </a:p>
          <a:p>
            <a:pPr algn="ctr"/>
            <a:r>
              <a:rPr lang="es-CO" sz="2400" dirty="0" smtClean="0"/>
              <a:t> </a:t>
            </a:r>
            <a:r>
              <a:rPr lang="es-CO" sz="2400" dirty="0">
                <a:solidFill>
                  <a:srgbClr val="FF0000"/>
                </a:solidFill>
              </a:rPr>
              <a:t> Isaías </a:t>
            </a:r>
            <a:r>
              <a:rPr lang="es-CO" sz="2400" dirty="0" smtClean="0">
                <a:solidFill>
                  <a:srgbClr val="FF0000"/>
                </a:solidFill>
              </a:rPr>
              <a:t>1:18; Sal.51:7.</a:t>
            </a:r>
            <a:endParaRPr lang="es-CO" sz="2400" dirty="0">
              <a:solidFill>
                <a:srgbClr val="FF000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068960"/>
            <a:ext cx="2808312" cy="3168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068960"/>
            <a:ext cx="2520280" cy="3168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514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5122"/>
                                        </p:tgtEl>
                                        <p:attrNameLst>
                                          <p:attrName>style.visibility</p:attrName>
                                        </p:attrNameLst>
                                      </p:cBhvr>
                                      <p:to>
                                        <p:strVal val="visible"/>
                                      </p:to>
                                    </p:set>
                                    <p:animEffect transition="in" filter="wipe(down)">
                                      <p:cBhvr>
                                        <p:cTn id="23" dur="580">
                                          <p:stCondLst>
                                            <p:cond delay="0"/>
                                          </p:stCondLst>
                                        </p:cTn>
                                        <p:tgtEl>
                                          <p:spTgt spid="5122"/>
                                        </p:tgtEl>
                                      </p:cBhvr>
                                    </p:animEffect>
                                    <p:anim calcmode="lin" valueType="num">
                                      <p:cBhvr>
                                        <p:cTn id="24"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29" dur="26">
                                          <p:stCondLst>
                                            <p:cond delay="650"/>
                                          </p:stCondLst>
                                        </p:cTn>
                                        <p:tgtEl>
                                          <p:spTgt spid="5122"/>
                                        </p:tgtEl>
                                      </p:cBhvr>
                                      <p:to x="100000" y="60000"/>
                                    </p:animScale>
                                    <p:animScale>
                                      <p:cBhvr>
                                        <p:cTn id="30" dur="166" decel="50000">
                                          <p:stCondLst>
                                            <p:cond delay="676"/>
                                          </p:stCondLst>
                                        </p:cTn>
                                        <p:tgtEl>
                                          <p:spTgt spid="5122"/>
                                        </p:tgtEl>
                                      </p:cBhvr>
                                      <p:to x="100000" y="100000"/>
                                    </p:animScale>
                                    <p:animScale>
                                      <p:cBhvr>
                                        <p:cTn id="31" dur="26">
                                          <p:stCondLst>
                                            <p:cond delay="1312"/>
                                          </p:stCondLst>
                                        </p:cTn>
                                        <p:tgtEl>
                                          <p:spTgt spid="5122"/>
                                        </p:tgtEl>
                                      </p:cBhvr>
                                      <p:to x="100000" y="80000"/>
                                    </p:animScale>
                                    <p:animScale>
                                      <p:cBhvr>
                                        <p:cTn id="32" dur="166" decel="50000">
                                          <p:stCondLst>
                                            <p:cond delay="1338"/>
                                          </p:stCondLst>
                                        </p:cTn>
                                        <p:tgtEl>
                                          <p:spTgt spid="5122"/>
                                        </p:tgtEl>
                                      </p:cBhvr>
                                      <p:to x="100000" y="100000"/>
                                    </p:animScale>
                                    <p:animScale>
                                      <p:cBhvr>
                                        <p:cTn id="33" dur="26">
                                          <p:stCondLst>
                                            <p:cond delay="1642"/>
                                          </p:stCondLst>
                                        </p:cTn>
                                        <p:tgtEl>
                                          <p:spTgt spid="5122"/>
                                        </p:tgtEl>
                                      </p:cBhvr>
                                      <p:to x="100000" y="90000"/>
                                    </p:animScale>
                                    <p:animScale>
                                      <p:cBhvr>
                                        <p:cTn id="34" dur="166" decel="50000">
                                          <p:stCondLst>
                                            <p:cond delay="1668"/>
                                          </p:stCondLst>
                                        </p:cTn>
                                        <p:tgtEl>
                                          <p:spTgt spid="5122"/>
                                        </p:tgtEl>
                                      </p:cBhvr>
                                      <p:to x="100000" y="100000"/>
                                    </p:animScale>
                                    <p:animScale>
                                      <p:cBhvr>
                                        <p:cTn id="35" dur="26">
                                          <p:stCondLst>
                                            <p:cond delay="1808"/>
                                          </p:stCondLst>
                                        </p:cTn>
                                        <p:tgtEl>
                                          <p:spTgt spid="5122"/>
                                        </p:tgtEl>
                                      </p:cBhvr>
                                      <p:to x="100000" y="95000"/>
                                    </p:animScale>
                                    <p:animScale>
                                      <p:cBhvr>
                                        <p:cTn id="36" dur="166" decel="50000">
                                          <p:stCondLst>
                                            <p:cond delay="1834"/>
                                          </p:stCondLst>
                                        </p:cTn>
                                        <p:tgtEl>
                                          <p:spTgt spid="5122"/>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5123"/>
                                        </p:tgtEl>
                                        <p:attrNameLst>
                                          <p:attrName>style.visibility</p:attrName>
                                        </p:attrNameLst>
                                      </p:cBhvr>
                                      <p:to>
                                        <p:strVal val="visible"/>
                                      </p:to>
                                    </p:set>
                                    <p:animEffect transition="in" filter="wipe(down)">
                                      <p:cBhvr>
                                        <p:cTn id="39" dur="580">
                                          <p:stCondLst>
                                            <p:cond delay="0"/>
                                          </p:stCondLst>
                                        </p:cTn>
                                        <p:tgtEl>
                                          <p:spTgt spid="5123"/>
                                        </p:tgtEl>
                                      </p:cBhvr>
                                    </p:animEffect>
                                    <p:anim calcmode="lin" valueType="num">
                                      <p:cBhvr>
                                        <p:cTn id="40" dur="1822" tmFilter="0,0; 0.14,0.36; 0.43,0.73; 0.71,0.91; 1.0,1.0">
                                          <p:stCondLst>
                                            <p:cond delay="0"/>
                                          </p:stCondLst>
                                        </p:cTn>
                                        <p:tgtEl>
                                          <p:spTgt spid="5123"/>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5123"/>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5123"/>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5123"/>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5123"/>
                                        </p:tgtEl>
                                        <p:attrNameLst>
                                          <p:attrName>ppt_y</p:attrName>
                                        </p:attrNameLst>
                                      </p:cBhvr>
                                      <p:tavLst>
                                        <p:tav tm="0" fmla="#ppt_y-sin(pi*$)/81">
                                          <p:val>
                                            <p:fltVal val="0"/>
                                          </p:val>
                                        </p:tav>
                                        <p:tav tm="100000">
                                          <p:val>
                                            <p:fltVal val="1"/>
                                          </p:val>
                                        </p:tav>
                                      </p:tavLst>
                                    </p:anim>
                                    <p:animScale>
                                      <p:cBhvr>
                                        <p:cTn id="45" dur="26">
                                          <p:stCondLst>
                                            <p:cond delay="650"/>
                                          </p:stCondLst>
                                        </p:cTn>
                                        <p:tgtEl>
                                          <p:spTgt spid="5123"/>
                                        </p:tgtEl>
                                      </p:cBhvr>
                                      <p:to x="100000" y="60000"/>
                                    </p:animScale>
                                    <p:animScale>
                                      <p:cBhvr>
                                        <p:cTn id="46" dur="166" decel="50000">
                                          <p:stCondLst>
                                            <p:cond delay="676"/>
                                          </p:stCondLst>
                                        </p:cTn>
                                        <p:tgtEl>
                                          <p:spTgt spid="5123"/>
                                        </p:tgtEl>
                                      </p:cBhvr>
                                      <p:to x="100000" y="100000"/>
                                    </p:animScale>
                                    <p:animScale>
                                      <p:cBhvr>
                                        <p:cTn id="47" dur="26">
                                          <p:stCondLst>
                                            <p:cond delay="1312"/>
                                          </p:stCondLst>
                                        </p:cTn>
                                        <p:tgtEl>
                                          <p:spTgt spid="5123"/>
                                        </p:tgtEl>
                                      </p:cBhvr>
                                      <p:to x="100000" y="80000"/>
                                    </p:animScale>
                                    <p:animScale>
                                      <p:cBhvr>
                                        <p:cTn id="48" dur="166" decel="50000">
                                          <p:stCondLst>
                                            <p:cond delay="1338"/>
                                          </p:stCondLst>
                                        </p:cTn>
                                        <p:tgtEl>
                                          <p:spTgt spid="5123"/>
                                        </p:tgtEl>
                                      </p:cBhvr>
                                      <p:to x="100000" y="100000"/>
                                    </p:animScale>
                                    <p:animScale>
                                      <p:cBhvr>
                                        <p:cTn id="49" dur="26">
                                          <p:stCondLst>
                                            <p:cond delay="1642"/>
                                          </p:stCondLst>
                                        </p:cTn>
                                        <p:tgtEl>
                                          <p:spTgt spid="5123"/>
                                        </p:tgtEl>
                                      </p:cBhvr>
                                      <p:to x="100000" y="90000"/>
                                    </p:animScale>
                                    <p:animScale>
                                      <p:cBhvr>
                                        <p:cTn id="50" dur="166" decel="50000">
                                          <p:stCondLst>
                                            <p:cond delay="1668"/>
                                          </p:stCondLst>
                                        </p:cTn>
                                        <p:tgtEl>
                                          <p:spTgt spid="5123"/>
                                        </p:tgtEl>
                                      </p:cBhvr>
                                      <p:to x="100000" y="100000"/>
                                    </p:animScale>
                                    <p:animScale>
                                      <p:cBhvr>
                                        <p:cTn id="51" dur="26">
                                          <p:stCondLst>
                                            <p:cond delay="1808"/>
                                          </p:stCondLst>
                                        </p:cTn>
                                        <p:tgtEl>
                                          <p:spTgt spid="5123"/>
                                        </p:tgtEl>
                                      </p:cBhvr>
                                      <p:to x="100000" y="95000"/>
                                    </p:animScale>
                                    <p:animScale>
                                      <p:cBhvr>
                                        <p:cTn id="52" dur="166" decel="50000">
                                          <p:stCondLst>
                                            <p:cond delay="1834"/>
                                          </p:stCondLst>
                                        </p:cTn>
                                        <p:tgtEl>
                                          <p:spTgt spid="51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5"/>
            <a:ext cx="8229600" cy="2016224"/>
          </a:xfrm>
          <a:gradFill>
            <a:gsLst>
              <a:gs pos="0">
                <a:srgbClr val="FFEFD1"/>
              </a:gs>
              <a:gs pos="64999">
                <a:srgbClr val="F0EBD5"/>
              </a:gs>
              <a:gs pos="100000">
                <a:srgbClr val="D1C39F"/>
              </a:gs>
            </a:gsLst>
            <a:lin ang="5400000" scaled="0"/>
          </a:gradFill>
        </p:spPr>
        <p:txBody>
          <a:bodyPr>
            <a:normAutofit lnSpcReduction="10000"/>
          </a:bodyPr>
          <a:lstStyle/>
          <a:p>
            <a:pPr marL="0" indent="0" algn="ctr">
              <a:buNone/>
            </a:pPr>
            <a:r>
              <a:rPr lang="es-CO" dirty="0"/>
              <a:t>Como seres humanos es </a:t>
            </a:r>
            <a:r>
              <a:rPr lang="es-CO" dirty="0" smtClean="0"/>
              <a:t>fácil </a:t>
            </a:r>
            <a:r>
              <a:rPr lang="es-CO" dirty="0"/>
              <a:t>que nos olvidemos, sin embargo, hay </a:t>
            </a:r>
            <a:r>
              <a:rPr lang="es-CO" dirty="0" smtClean="0"/>
              <a:t>numerosos textos en las Sagradas Escrituras </a:t>
            </a:r>
            <a:r>
              <a:rPr lang="es-CO" dirty="0"/>
              <a:t>que nos </a:t>
            </a:r>
            <a:r>
              <a:rPr lang="es-CO" dirty="0" smtClean="0"/>
              <a:t>ordenan  </a:t>
            </a:r>
            <a:r>
              <a:rPr lang="es-CO" dirty="0"/>
              <a:t>“</a:t>
            </a:r>
            <a:r>
              <a:rPr lang="es-CO" dirty="0">
                <a:latin typeface="Agency FB" pitchFamily="34" charset="0"/>
              </a:rPr>
              <a:t>perdonar uno al otro</a:t>
            </a:r>
            <a:r>
              <a:rPr lang="es-CO" dirty="0"/>
              <a:t>.” </a:t>
            </a:r>
            <a:endParaRPr lang="es-CO" dirty="0" smtClean="0"/>
          </a:p>
        </p:txBody>
      </p:sp>
      <p:sp>
        <p:nvSpPr>
          <p:cNvPr id="4" name="3 Rectángulo"/>
          <p:cNvSpPr/>
          <p:nvPr/>
        </p:nvSpPr>
        <p:spPr>
          <a:xfrm>
            <a:off x="251520" y="3440101"/>
            <a:ext cx="6336704" cy="3108543"/>
          </a:xfrm>
          <a:prstGeom prst="rect">
            <a:avLst/>
          </a:prstGeom>
        </p:spPr>
        <p:txBody>
          <a:bodyPr wrap="square">
            <a:spAutoFit/>
          </a:bodyPr>
          <a:lstStyle/>
          <a:p>
            <a:r>
              <a:rPr lang="es-CO" sz="2800" dirty="0"/>
              <a:t>En </a:t>
            </a:r>
            <a:r>
              <a:rPr lang="es-CO" sz="2800" dirty="0">
                <a:solidFill>
                  <a:srgbClr val="FF0000"/>
                </a:solidFill>
              </a:rPr>
              <a:t>Mateo 6:14 </a:t>
            </a:r>
            <a:r>
              <a:rPr lang="es-CO" sz="2800" dirty="0"/>
              <a:t>leemos: “</a:t>
            </a:r>
            <a:r>
              <a:rPr lang="es-CO" sz="2800" dirty="0">
                <a:latin typeface="Agency FB" pitchFamily="34" charset="0"/>
              </a:rPr>
              <a:t>Porque si perdonan a otros sus ofensas, también los perdonará a ustedes su Padre celestial</a:t>
            </a:r>
            <a:r>
              <a:rPr lang="es-CO" sz="2800" dirty="0"/>
              <a:t>.” </a:t>
            </a:r>
          </a:p>
          <a:p>
            <a:r>
              <a:rPr lang="es-CO" sz="2800" dirty="0">
                <a:solidFill>
                  <a:srgbClr val="FF0000"/>
                </a:solidFill>
              </a:rPr>
              <a:t>Efesios 4:32 </a:t>
            </a:r>
            <a:r>
              <a:rPr lang="es-CO" sz="2800" dirty="0"/>
              <a:t>dice: “</a:t>
            </a:r>
            <a:r>
              <a:rPr lang="es-CO" sz="2800" dirty="0">
                <a:latin typeface="Agency FB" pitchFamily="34" charset="0"/>
              </a:rPr>
              <a:t>Más bien, sean bondadosos y compasivos unos con otros, y perdónense mutuamente, así como Dios los perdonó a ustedes en Cristo</a:t>
            </a:r>
            <a:r>
              <a:rPr lang="es-CO" sz="2800" dirty="0"/>
              <a:t>”.</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7941" y="2996953"/>
            <a:ext cx="2304256" cy="1547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3847" y="4619625"/>
            <a:ext cx="2038350" cy="223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63898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Effect transition="in" filter="randombar(horizontal)">
                                      <p:cBhvr>
                                        <p:cTn id="10" dur="500"/>
                                        <p:tgtEl>
                                          <p:spTgt spid="6146"/>
                                        </p:tgtEl>
                                      </p:cBhvr>
                                    </p:animEffect>
                                  </p:childTnLst>
                                </p:cTn>
                              </p:par>
                              <p:par>
                                <p:cTn id="11" presetID="14" presetClass="entr" presetSubtype="10" fill="hold" nodeType="withEffect">
                                  <p:stCondLst>
                                    <p:cond delay="0"/>
                                  </p:stCondLst>
                                  <p:childTnLst>
                                    <p:set>
                                      <p:cBhvr>
                                        <p:cTn id="12" dur="1" fill="hold">
                                          <p:stCondLst>
                                            <p:cond delay="0"/>
                                          </p:stCondLst>
                                        </p:cTn>
                                        <p:tgtEl>
                                          <p:spTgt spid="6147"/>
                                        </p:tgtEl>
                                        <p:attrNameLst>
                                          <p:attrName>style.visibility</p:attrName>
                                        </p:attrNameLst>
                                      </p:cBhvr>
                                      <p:to>
                                        <p:strVal val="visible"/>
                                      </p:to>
                                    </p:set>
                                    <p:animEffect transition="in" filter="randombar(horizontal)">
                                      <p:cBhvr>
                                        <p:cTn id="13"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584176"/>
          </a:xfrm>
        </p:spPr>
        <p:txBody>
          <a:bodyPr>
            <a:normAutofit fontScale="92500"/>
          </a:bodyPr>
          <a:lstStyle/>
          <a:p>
            <a:pPr marL="0" indent="0" algn="ctr">
              <a:buNone/>
            </a:pPr>
            <a:r>
              <a:rPr lang="es-CO" dirty="0"/>
              <a:t>José es un gran ejemplo de un corazón perdonador. La Biblia nos da muchas </a:t>
            </a:r>
            <a:r>
              <a:rPr lang="es-CO" dirty="0" smtClean="0"/>
              <a:t>razones por las cuales </a:t>
            </a:r>
            <a:r>
              <a:rPr lang="es-CO" dirty="0"/>
              <a:t>José pudo haber sido un hombre </a:t>
            </a:r>
            <a:r>
              <a:rPr lang="es-CO" dirty="0" smtClean="0"/>
              <a:t>amargo</a:t>
            </a:r>
            <a:r>
              <a:rPr lang="es-CO" dirty="0"/>
              <a:t>. </a:t>
            </a:r>
            <a:endParaRPr lang="es-CO" dirty="0" smtClean="0"/>
          </a:p>
        </p:txBody>
      </p:sp>
      <p:sp>
        <p:nvSpPr>
          <p:cNvPr id="4" name="3 Rectángulo"/>
          <p:cNvSpPr/>
          <p:nvPr/>
        </p:nvSpPr>
        <p:spPr>
          <a:xfrm>
            <a:off x="251520" y="2420888"/>
            <a:ext cx="6264696" cy="3785652"/>
          </a:xfrm>
          <a:prstGeom prst="rect">
            <a:avLst/>
          </a:prstGeom>
        </p:spPr>
        <p:txBody>
          <a:bodyPr wrap="square">
            <a:spAutoFit/>
          </a:bodyPr>
          <a:lstStyle/>
          <a:p>
            <a:r>
              <a:rPr lang="es-CO" sz="2400" dirty="0"/>
              <a:t>1</a:t>
            </a:r>
            <a:r>
              <a:rPr lang="es-CO" sz="2400" b="1" dirty="0">
                <a:solidFill>
                  <a:srgbClr val="FF0000"/>
                </a:solidFill>
              </a:rPr>
              <a:t>. Sus hermanos lo odiaban y lo vendieron como esclavo.</a:t>
            </a:r>
          </a:p>
          <a:p>
            <a:r>
              <a:rPr lang="es-CO" sz="2400" dirty="0"/>
              <a:t>2</a:t>
            </a:r>
            <a:r>
              <a:rPr lang="es-CO" sz="2400" b="1" dirty="0">
                <a:solidFill>
                  <a:srgbClr val="0070C0"/>
                </a:solidFill>
              </a:rPr>
              <a:t>. La esposa de su amo falsamente lo acusó de un delito serio que lo lanzo en una prisión egipcia. </a:t>
            </a:r>
          </a:p>
          <a:p>
            <a:r>
              <a:rPr lang="es-CO" sz="2400" dirty="0"/>
              <a:t>3. </a:t>
            </a:r>
            <a:r>
              <a:rPr lang="es-CO" sz="2400" b="1" dirty="0">
                <a:solidFill>
                  <a:srgbClr val="7030A0"/>
                </a:solidFill>
              </a:rPr>
              <a:t>El copero de Faraón se comprometió a ayudarle, pero lo dejó allí en la cárcel por dos años</a:t>
            </a:r>
            <a:r>
              <a:rPr lang="es-CO" sz="2400" b="1" dirty="0" smtClean="0">
                <a:solidFill>
                  <a:srgbClr val="7030A0"/>
                </a:solidFill>
              </a:rPr>
              <a:t>.</a:t>
            </a:r>
          </a:p>
          <a:p>
            <a:r>
              <a:rPr lang="es-CO" sz="2400" b="1" dirty="0" smtClean="0">
                <a:solidFill>
                  <a:srgbClr val="7030A0"/>
                </a:solidFill>
              </a:rPr>
              <a:t> </a:t>
            </a:r>
            <a:r>
              <a:rPr lang="es-CO" sz="2400" dirty="0"/>
              <a:t>A pesar de todas estas cosas, José no permitió que ninguna raíz de amargura controlara su vida</a:t>
            </a:r>
            <a:r>
              <a:rPr lang="es-CO" sz="2400" dirty="0" smtClean="0"/>
              <a:t>.</a:t>
            </a:r>
            <a:endParaRPr lang="es-CO" sz="24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1298" y="3356450"/>
            <a:ext cx="2390775" cy="191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112427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7170"/>
                                        </p:tgtEl>
                                        <p:attrNameLst>
                                          <p:attrName>style.visibility</p:attrName>
                                        </p:attrNameLst>
                                      </p:cBhvr>
                                      <p:to>
                                        <p:strVal val="visible"/>
                                      </p:to>
                                    </p:set>
                                    <p:animEffect transition="in" filter="wipe(down)">
                                      <p:cBhvr>
                                        <p:cTn id="23" dur="580">
                                          <p:stCondLst>
                                            <p:cond delay="0"/>
                                          </p:stCondLst>
                                        </p:cTn>
                                        <p:tgtEl>
                                          <p:spTgt spid="7170"/>
                                        </p:tgtEl>
                                      </p:cBhvr>
                                    </p:animEffect>
                                    <p:anim calcmode="lin" valueType="num">
                                      <p:cBhvr>
                                        <p:cTn id="24" dur="1822" tmFilter="0,0; 0.14,0.36; 0.43,0.73; 0.71,0.91; 1.0,1.0">
                                          <p:stCondLst>
                                            <p:cond delay="0"/>
                                          </p:stCondLst>
                                        </p:cTn>
                                        <p:tgtEl>
                                          <p:spTgt spid="717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717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717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717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7170"/>
                                        </p:tgtEl>
                                        <p:attrNameLst>
                                          <p:attrName>ppt_y</p:attrName>
                                        </p:attrNameLst>
                                      </p:cBhvr>
                                      <p:tavLst>
                                        <p:tav tm="0" fmla="#ppt_y-sin(pi*$)/81">
                                          <p:val>
                                            <p:fltVal val="0"/>
                                          </p:val>
                                        </p:tav>
                                        <p:tav tm="100000">
                                          <p:val>
                                            <p:fltVal val="1"/>
                                          </p:val>
                                        </p:tav>
                                      </p:tavLst>
                                    </p:anim>
                                    <p:animScale>
                                      <p:cBhvr>
                                        <p:cTn id="29" dur="26">
                                          <p:stCondLst>
                                            <p:cond delay="650"/>
                                          </p:stCondLst>
                                        </p:cTn>
                                        <p:tgtEl>
                                          <p:spTgt spid="7170"/>
                                        </p:tgtEl>
                                      </p:cBhvr>
                                      <p:to x="100000" y="60000"/>
                                    </p:animScale>
                                    <p:animScale>
                                      <p:cBhvr>
                                        <p:cTn id="30" dur="166" decel="50000">
                                          <p:stCondLst>
                                            <p:cond delay="676"/>
                                          </p:stCondLst>
                                        </p:cTn>
                                        <p:tgtEl>
                                          <p:spTgt spid="7170"/>
                                        </p:tgtEl>
                                      </p:cBhvr>
                                      <p:to x="100000" y="100000"/>
                                    </p:animScale>
                                    <p:animScale>
                                      <p:cBhvr>
                                        <p:cTn id="31" dur="26">
                                          <p:stCondLst>
                                            <p:cond delay="1312"/>
                                          </p:stCondLst>
                                        </p:cTn>
                                        <p:tgtEl>
                                          <p:spTgt spid="7170"/>
                                        </p:tgtEl>
                                      </p:cBhvr>
                                      <p:to x="100000" y="80000"/>
                                    </p:animScale>
                                    <p:animScale>
                                      <p:cBhvr>
                                        <p:cTn id="32" dur="166" decel="50000">
                                          <p:stCondLst>
                                            <p:cond delay="1338"/>
                                          </p:stCondLst>
                                        </p:cTn>
                                        <p:tgtEl>
                                          <p:spTgt spid="7170"/>
                                        </p:tgtEl>
                                      </p:cBhvr>
                                      <p:to x="100000" y="100000"/>
                                    </p:animScale>
                                    <p:animScale>
                                      <p:cBhvr>
                                        <p:cTn id="33" dur="26">
                                          <p:stCondLst>
                                            <p:cond delay="1642"/>
                                          </p:stCondLst>
                                        </p:cTn>
                                        <p:tgtEl>
                                          <p:spTgt spid="7170"/>
                                        </p:tgtEl>
                                      </p:cBhvr>
                                      <p:to x="100000" y="90000"/>
                                    </p:animScale>
                                    <p:animScale>
                                      <p:cBhvr>
                                        <p:cTn id="34" dur="166" decel="50000">
                                          <p:stCondLst>
                                            <p:cond delay="1668"/>
                                          </p:stCondLst>
                                        </p:cTn>
                                        <p:tgtEl>
                                          <p:spTgt spid="7170"/>
                                        </p:tgtEl>
                                      </p:cBhvr>
                                      <p:to x="100000" y="100000"/>
                                    </p:animScale>
                                    <p:animScale>
                                      <p:cBhvr>
                                        <p:cTn id="35" dur="26">
                                          <p:stCondLst>
                                            <p:cond delay="1808"/>
                                          </p:stCondLst>
                                        </p:cTn>
                                        <p:tgtEl>
                                          <p:spTgt spid="7170"/>
                                        </p:tgtEl>
                                      </p:cBhvr>
                                      <p:to x="100000" y="95000"/>
                                    </p:animScale>
                                    <p:animScale>
                                      <p:cBhvr>
                                        <p:cTn id="36" dur="166" decel="50000">
                                          <p:stCondLst>
                                            <p:cond delay="1834"/>
                                          </p:stCondLst>
                                        </p:cTn>
                                        <p:tgtEl>
                                          <p:spTgt spid="717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62422"/>
          </a:xfrm>
        </p:spPr>
        <p:txBody>
          <a:bodyPr>
            <a:normAutofit/>
          </a:bodyPr>
          <a:lstStyle/>
          <a:p>
            <a:pPr marL="0" indent="0" algn="ctr">
              <a:buNone/>
            </a:pPr>
            <a:r>
              <a:rPr lang="es-CO" dirty="0" smtClean="0"/>
              <a:t>Recuerda, un </a:t>
            </a:r>
            <a:r>
              <a:rPr lang="es-CO" dirty="0"/>
              <a:t>cristiano que no perdona puede cosechar amargura y la pérdida del premio eterno</a:t>
            </a:r>
            <a:r>
              <a:rPr lang="es-CO" dirty="0" smtClean="0"/>
              <a:t>.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296967"/>
            <a:ext cx="3384376"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2326995"/>
            <a:ext cx="4572000" cy="3970318"/>
          </a:xfrm>
          <a:prstGeom prst="rect">
            <a:avLst/>
          </a:prstGeom>
        </p:spPr>
        <p:txBody>
          <a:bodyPr>
            <a:spAutoFit/>
          </a:bodyPr>
          <a:lstStyle/>
          <a:p>
            <a:pPr algn="ctr"/>
            <a:r>
              <a:rPr lang="es-CO" sz="2800" dirty="0" smtClean="0"/>
              <a:t>«</a:t>
            </a:r>
            <a:r>
              <a:rPr lang="es-CO" sz="3200" dirty="0" smtClean="0">
                <a:latin typeface="Agency FB" pitchFamily="34" charset="0"/>
              </a:rPr>
              <a:t>Busquen </a:t>
            </a:r>
            <a:r>
              <a:rPr lang="es-CO" sz="3200" dirty="0">
                <a:latin typeface="Agency FB" pitchFamily="34" charset="0"/>
              </a:rPr>
              <a:t>la paz con todos, y la santidad, sin la cual nadie verá al Señor. Asegúrense de que nadie deje de alcanzar la gracia de Dios; de que ninguna raíz amarga brote y cause dificultades y corrompa a </a:t>
            </a:r>
            <a:r>
              <a:rPr lang="es-CO" sz="3200" dirty="0" smtClean="0">
                <a:latin typeface="Agency FB" pitchFamily="34" charset="0"/>
              </a:rPr>
              <a:t>muchos</a:t>
            </a:r>
            <a:r>
              <a:rPr lang="es-CO" sz="2800" dirty="0" smtClean="0"/>
              <a:t>» </a:t>
            </a:r>
            <a:r>
              <a:rPr lang="es-CO" sz="2800" dirty="0"/>
              <a:t> </a:t>
            </a:r>
            <a:endParaRPr lang="es-CO" sz="2800" dirty="0" smtClean="0"/>
          </a:p>
          <a:p>
            <a:pPr algn="ctr"/>
            <a:r>
              <a:rPr lang="es-CO" sz="2800" dirty="0" smtClean="0">
                <a:solidFill>
                  <a:srgbClr val="FF0000"/>
                </a:solidFill>
              </a:rPr>
              <a:t>Hebreos </a:t>
            </a:r>
            <a:r>
              <a:rPr lang="es-CO" sz="2800" dirty="0">
                <a:solidFill>
                  <a:srgbClr val="FF0000"/>
                </a:solidFill>
              </a:rPr>
              <a:t>12:14-15</a:t>
            </a:r>
            <a:r>
              <a:rPr lang="es-CO" sz="2800" dirty="0"/>
              <a:t>.</a:t>
            </a:r>
          </a:p>
        </p:txBody>
      </p:sp>
      <p:sp>
        <p:nvSpPr>
          <p:cNvPr id="5" name="4 Rectángulo"/>
          <p:cNvSpPr/>
          <p:nvPr/>
        </p:nvSpPr>
        <p:spPr>
          <a:xfrm>
            <a:off x="5292080" y="5428672"/>
            <a:ext cx="3384376" cy="1477328"/>
          </a:xfrm>
          <a:prstGeom prst="rect">
            <a:avLst/>
          </a:prstGeom>
        </p:spPr>
        <p:txBody>
          <a:bodyPr wrap="square">
            <a:spAutoFit/>
          </a:bodyPr>
          <a:lstStyle/>
          <a:p>
            <a:pPr algn="ctr"/>
            <a:r>
              <a:rPr lang="es-CO" dirty="0"/>
              <a:t>La santidad comienza por dentro y termina por fuera. </a:t>
            </a:r>
            <a:r>
              <a:rPr lang="es-CO" dirty="0" smtClean="0"/>
              <a:t> Tu no puedes ser santo, si no te relacionas con Dios, que es la fuente de la santidad. </a:t>
            </a:r>
            <a:r>
              <a:rPr lang="es-CO" b="1" dirty="0" smtClean="0">
                <a:solidFill>
                  <a:srgbClr val="FF0000"/>
                </a:solidFill>
              </a:rPr>
              <a:t>Lev.19:2.</a:t>
            </a:r>
            <a:endParaRPr lang="es-CO" b="1" dirty="0">
              <a:solidFill>
                <a:srgbClr val="FF0000"/>
              </a:solidFill>
            </a:endParaRPr>
          </a:p>
        </p:txBody>
      </p:sp>
    </p:spTree>
    <p:extLst>
      <p:ext uri="{BB962C8B-B14F-4D97-AF65-F5344CB8AC3E}">
        <p14:creationId xmlns:p14="http://schemas.microsoft.com/office/powerpoint/2010/main" val="47014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wheel(1)">
                                      <p:cBhvr>
                                        <p:cTn id="7" dur="2000"/>
                                        <p:tgtEl>
                                          <p:spTgt spid="819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dirty="0" smtClean="0">
                <a:effectLst>
                  <a:outerShdw blurRad="38100" dist="38100" dir="2700000" algn="tl">
                    <a:srgbClr val="000000">
                      <a:alpha val="43137"/>
                    </a:srgbClr>
                  </a:outerShdw>
                </a:effectLst>
                <a:latin typeface="Algerian" pitchFamily="82" charset="0"/>
              </a:rPr>
              <a:t>¿Cuál es la condición para que Dios nos perdone?</a:t>
            </a:r>
            <a:endParaRPr lang="es-CO" dirty="0">
              <a:effectLst>
                <a:outerShdw blurRad="38100" dist="38100" dir="2700000" algn="tl">
                  <a:srgbClr val="000000">
                    <a:alpha val="43137"/>
                  </a:srgbClr>
                </a:outerShdw>
              </a:effectLst>
              <a:latin typeface="Algerian" pitchFamily="82" charset="0"/>
            </a:endParaRPr>
          </a:p>
        </p:txBody>
      </p:sp>
      <p:sp>
        <p:nvSpPr>
          <p:cNvPr id="3" name="2 Marcador de contenido"/>
          <p:cNvSpPr>
            <a:spLocks noGrp="1"/>
          </p:cNvSpPr>
          <p:nvPr>
            <p:ph idx="1"/>
          </p:nvPr>
        </p:nvSpPr>
        <p:spPr>
          <a:xfrm>
            <a:off x="457200" y="1600200"/>
            <a:ext cx="8229600" cy="4997152"/>
          </a:xfrm>
          <a:blipFill>
            <a:blip r:embed="rId2"/>
            <a:tile tx="0" ty="0" sx="100000" sy="100000" flip="none" algn="tl"/>
          </a:blipFill>
        </p:spPr>
        <p:txBody>
          <a:bodyPr>
            <a:normAutofit fontScale="77500" lnSpcReduction="20000"/>
          </a:bodyPr>
          <a:lstStyle/>
          <a:p>
            <a:pPr marL="0" indent="0" algn="ctr">
              <a:buNone/>
            </a:pPr>
            <a:r>
              <a:rPr lang="es-CO" dirty="0"/>
              <a:t>“</a:t>
            </a:r>
            <a:r>
              <a:rPr lang="es-CO" dirty="0">
                <a:latin typeface="Agency FB" pitchFamily="34" charset="0"/>
              </a:rPr>
              <a:t>Porque si perdonan a otros sus ofensas, también los perdonará a ustedes su Padre celestial. Pero si no perdonan a otros sus ofensas, tampoco su Padre les perdonará a ustedes las suyas</a:t>
            </a:r>
            <a:r>
              <a:rPr lang="es-CO" dirty="0" smtClean="0"/>
              <a:t>”</a:t>
            </a:r>
            <a:r>
              <a:rPr lang="es-CO" dirty="0"/>
              <a:t>.</a:t>
            </a:r>
            <a:r>
              <a:rPr lang="es-CO" dirty="0" smtClean="0"/>
              <a:t> </a:t>
            </a:r>
          </a:p>
          <a:p>
            <a:pPr marL="0" indent="0" algn="ctr">
              <a:buNone/>
            </a:pPr>
            <a:r>
              <a:rPr lang="es-CO" dirty="0" smtClean="0">
                <a:solidFill>
                  <a:srgbClr val="FF0000"/>
                </a:solidFill>
              </a:rPr>
              <a:t>Mateo </a:t>
            </a:r>
            <a:r>
              <a:rPr lang="es-CO" dirty="0">
                <a:solidFill>
                  <a:srgbClr val="FF0000"/>
                </a:solidFill>
              </a:rPr>
              <a:t>6:14-15</a:t>
            </a:r>
            <a:r>
              <a:rPr lang="es-CO" dirty="0"/>
              <a:t>.</a:t>
            </a:r>
          </a:p>
          <a:p>
            <a:pPr marL="0" indent="0" algn="ctr">
              <a:buNone/>
            </a:pPr>
            <a:r>
              <a:rPr lang="es-CO" dirty="0"/>
              <a:t>El perdón es una decisión personal. Ya que Dios manda que nosotros perdonemos, debemos hacer una opción consciente para perdonar. </a:t>
            </a:r>
            <a:endParaRPr lang="es-CO" dirty="0" smtClean="0"/>
          </a:p>
          <a:p>
            <a:pPr marL="0" indent="0" algn="ctr">
              <a:buNone/>
            </a:pPr>
            <a:r>
              <a:rPr lang="es-CO" dirty="0" smtClean="0"/>
              <a:t>Este </a:t>
            </a:r>
            <a:r>
              <a:rPr lang="es-CO" dirty="0"/>
              <a:t>libera el indulgente del pasado. </a:t>
            </a:r>
            <a:endParaRPr lang="es-CO" dirty="0" smtClean="0"/>
          </a:p>
          <a:p>
            <a:pPr marL="0" indent="0" algn="ctr">
              <a:buNone/>
            </a:pPr>
            <a:r>
              <a:rPr lang="es-CO" dirty="0" smtClean="0"/>
              <a:t>El </a:t>
            </a:r>
            <a:r>
              <a:rPr lang="es-CO" dirty="0"/>
              <a:t>infractor puede no desear el perdón y puede no cambiarse, sin embargo Jesús dijo: “</a:t>
            </a:r>
            <a:r>
              <a:rPr lang="es-CO" dirty="0">
                <a:latin typeface="Agency FB" pitchFamily="34" charset="0"/>
              </a:rPr>
              <a:t>Amen a sus enemigos y oren por quienes los </a:t>
            </a:r>
            <a:r>
              <a:rPr lang="es-CO" dirty="0" smtClean="0">
                <a:latin typeface="Agency FB" pitchFamily="34" charset="0"/>
              </a:rPr>
              <a:t>persiguen</a:t>
            </a:r>
            <a:r>
              <a:rPr lang="es-CO" dirty="0" smtClean="0"/>
              <a:t>”</a:t>
            </a:r>
            <a:r>
              <a:rPr lang="es-CO" dirty="0"/>
              <a:t> </a:t>
            </a:r>
            <a:r>
              <a:rPr lang="es-CO" dirty="0" smtClean="0">
                <a:solidFill>
                  <a:srgbClr val="FF0000"/>
                </a:solidFill>
              </a:rPr>
              <a:t>Mateo </a:t>
            </a:r>
            <a:r>
              <a:rPr lang="es-CO" dirty="0">
                <a:solidFill>
                  <a:srgbClr val="FF0000"/>
                </a:solidFill>
              </a:rPr>
              <a:t>5:44</a:t>
            </a:r>
            <a:r>
              <a:rPr lang="es-CO" dirty="0" smtClean="0"/>
              <a:t>.</a:t>
            </a:r>
          </a:p>
          <a:p>
            <a:pPr marL="0" indent="0" algn="ctr">
              <a:buNone/>
            </a:pPr>
            <a:r>
              <a:rPr lang="es-CO" dirty="0" smtClean="0"/>
              <a:t> </a:t>
            </a:r>
            <a:r>
              <a:rPr lang="es-CO" dirty="0"/>
              <a:t>Lo ideal sería que el infractor tendría que buscar la reconciliación, pero sí o no, el agraviado aún debe dar a conocer su decisión de perdonar</a:t>
            </a:r>
            <a:r>
              <a:rPr lang="es-CO" dirty="0" smtClean="0"/>
              <a:t>.</a:t>
            </a:r>
            <a:endParaRPr lang="es-CO" dirty="0"/>
          </a:p>
        </p:txBody>
      </p:sp>
    </p:spTree>
    <p:extLst>
      <p:ext uri="{BB962C8B-B14F-4D97-AF65-F5344CB8AC3E}">
        <p14:creationId xmlns:p14="http://schemas.microsoft.com/office/powerpoint/2010/main" val="396629274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p:cTn id="4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3" dur="500"/>
                                        <p:tgtEl>
                                          <p:spTgt spid="3">
                                            <p:txEl>
                                              <p:pRg st="4" end="4"/>
                                            </p:txEl>
                                          </p:spTgt>
                                        </p:tgtEl>
                                      </p:cBhvr>
                                    </p:animEffect>
                                  </p:childTnLst>
                                </p:cTn>
                              </p:par>
                              <p:par>
                                <p:cTn id="44" presetID="53" presetClass="entr" presetSubtype="16" fill="hold" nodeType="withEffect">
                                  <p:stCondLst>
                                    <p:cond delay="0"/>
                                  </p:stCondLst>
                                  <p:childTnLst>
                                    <p:set>
                                      <p:cBhvr>
                                        <p:cTn id="45" dur="1" fill="hold">
                                          <p:stCondLst>
                                            <p:cond delay="0"/>
                                          </p:stCondLst>
                                        </p:cTn>
                                        <p:tgtEl>
                                          <p:spTgt spid="3">
                                            <p:txEl>
                                              <p:pRg st="5" end="5"/>
                                            </p:txEl>
                                          </p:spTgt>
                                        </p:tgtEl>
                                        <p:attrNameLst>
                                          <p:attrName>style.visibility</p:attrName>
                                        </p:attrNameLst>
                                      </p:cBhvr>
                                      <p:to>
                                        <p:strVal val="visible"/>
                                      </p:to>
                                    </p:set>
                                    <p:anim calcmode="lin" valueType="num">
                                      <p:cBhvr>
                                        <p:cTn id="46"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a:bodyPr>
          <a:lstStyle/>
          <a:p>
            <a:pPr marL="0" indent="0" algn="ctr">
              <a:buNone/>
            </a:pPr>
            <a:r>
              <a:rPr lang="es-CO" dirty="0"/>
              <a:t>Muchas veces Dios nos da la capacidad de perdonar y olvidar las heridas de nuestro pasado. Sin embargo, hay tiempos donde es imposible olvidar realmente infracciones que han sido cometidas contra nosotros, especialmente cuando surgen circunstancias que nos recuerdan de ellos. </a:t>
            </a:r>
            <a:endParaRPr lang="es-CO" dirty="0" smtClean="0"/>
          </a:p>
          <a:p>
            <a:pPr marL="0" indent="0" algn="ctr">
              <a:buNone/>
            </a:pPr>
            <a:endParaRPr lang="es-CO" i="1" dirty="0" smtClean="0">
              <a:solidFill>
                <a:srgbClr val="0070C0"/>
              </a:solidFill>
            </a:endParaRPr>
          </a:p>
          <a:p>
            <a:pPr marL="0" indent="0" algn="ctr">
              <a:buNone/>
            </a:pPr>
            <a:r>
              <a:rPr lang="es-CO" i="1" dirty="0" smtClean="0">
                <a:solidFill>
                  <a:srgbClr val="0070C0"/>
                </a:solidFill>
              </a:rPr>
              <a:t>Nosotros </a:t>
            </a:r>
            <a:r>
              <a:rPr lang="es-CO" i="1" dirty="0">
                <a:solidFill>
                  <a:srgbClr val="0070C0"/>
                </a:solidFill>
              </a:rPr>
              <a:t>no podemos selectivamente “</a:t>
            </a:r>
            <a:r>
              <a:rPr lang="es-CO" i="1" dirty="0">
                <a:solidFill>
                  <a:srgbClr val="0070C0"/>
                </a:solidFill>
                <a:latin typeface="Agency FB" pitchFamily="34" charset="0"/>
              </a:rPr>
              <a:t>eliminar</a:t>
            </a:r>
            <a:r>
              <a:rPr lang="es-CO" i="1" dirty="0">
                <a:solidFill>
                  <a:srgbClr val="0070C0"/>
                </a:solidFill>
              </a:rPr>
              <a:t>” los eventos de nuestra memoria. La Biblia no obstante, declara que Dios dice: “</a:t>
            </a:r>
            <a:r>
              <a:rPr lang="es-CO" i="1" dirty="0">
                <a:solidFill>
                  <a:srgbClr val="0070C0"/>
                </a:solidFill>
                <a:latin typeface="Agency FB" pitchFamily="34" charset="0"/>
              </a:rPr>
              <a:t>Yo les perdonaré sus iniquidades, y nunca más me acordaré de sus pecados</a:t>
            </a:r>
            <a:r>
              <a:rPr lang="es-CO" i="1" dirty="0" smtClean="0">
                <a:solidFill>
                  <a:srgbClr val="0070C0"/>
                </a:solidFill>
              </a:rPr>
              <a:t>”.</a:t>
            </a:r>
          </a:p>
          <a:p>
            <a:pPr marL="0" indent="0" algn="ctr">
              <a:buNone/>
            </a:pPr>
            <a:r>
              <a:rPr lang="es-CO" dirty="0"/>
              <a:t> </a:t>
            </a:r>
            <a:r>
              <a:rPr lang="es-CO" dirty="0">
                <a:solidFill>
                  <a:srgbClr val="FF0000"/>
                </a:solidFill>
              </a:rPr>
              <a:t>Hebreos 8:12</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3014184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46000">
              <a:srgbClr val="5E9EFF"/>
            </a:gs>
            <a:gs pos="63000">
              <a:srgbClr val="85C2FF"/>
            </a:gs>
            <a:gs pos="74000">
              <a:srgbClr val="C4D6EB"/>
            </a:gs>
            <a:gs pos="92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160240"/>
          </a:xfrm>
        </p:spPr>
        <p:txBody>
          <a:bodyPr>
            <a:normAutofit fontScale="92500"/>
          </a:bodyPr>
          <a:lstStyle/>
          <a:p>
            <a:pPr marL="0" indent="0" algn="ctr">
              <a:buNone/>
            </a:pPr>
            <a:r>
              <a:rPr lang="es-CO" dirty="0"/>
              <a:t>Dios es omnisciente. </a:t>
            </a:r>
            <a:r>
              <a:rPr lang="es-CO" dirty="0" smtClean="0"/>
              <a:t>Por tanto, Dios </a:t>
            </a:r>
            <a:r>
              <a:rPr lang="es-CO" dirty="0"/>
              <a:t>sabe que </a:t>
            </a:r>
            <a:r>
              <a:rPr lang="es-CO" dirty="0" smtClean="0"/>
              <a:t>“</a:t>
            </a:r>
            <a:r>
              <a:rPr lang="es-CO" dirty="0" smtClean="0">
                <a:latin typeface="Agency FB" pitchFamily="34" charset="0"/>
              </a:rPr>
              <a:t>todos </a:t>
            </a:r>
            <a:r>
              <a:rPr lang="es-CO" dirty="0">
                <a:latin typeface="Agency FB" pitchFamily="34" charset="0"/>
              </a:rPr>
              <a:t>han pecado y están privados de la gloria de Dios</a:t>
            </a:r>
            <a:r>
              <a:rPr lang="es-CO" dirty="0"/>
              <a:t>” </a:t>
            </a:r>
            <a:r>
              <a:rPr lang="es-CO" dirty="0" smtClean="0">
                <a:solidFill>
                  <a:srgbClr val="FF0000"/>
                </a:solidFill>
              </a:rPr>
              <a:t>Romanos </a:t>
            </a:r>
            <a:r>
              <a:rPr lang="es-CO" dirty="0">
                <a:solidFill>
                  <a:srgbClr val="FF0000"/>
                </a:solidFill>
              </a:rPr>
              <a:t>3:23.</a:t>
            </a:r>
            <a:r>
              <a:rPr lang="es-CO" dirty="0"/>
              <a:t> Sin embargo, después de haber perdonado, Él nos trata como si el pecado no se había producido. </a:t>
            </a:r>
            <a:endParaRPr lang="es-CO" dirty="0" smtClean="0"/>
          </a:p>
        </p:txBody>
      </p:sp>
      <p:sp>
        <p:nvSpPr>
          <p:cNvPr id="4" name="3 Rectángulo"/>
          <p:cNvSpPr/>
          <p:nvPr/>
        </p:nvSpPr>
        <p:spPr>
          <a:xfrm>
            <a:off x="323528" y="2852936"/>
            <a:ext cx="6048672" cy="2677656"/>
          </a:xfrm>
          <a:prstGeom prst="rect">
            <a:avLst/>
          </a:prstGeom>
        </p:spPr>
        <p:txBody>
          <a:bodyPr wrap="square">
            <a:spAutoFit/>
          </a:bodyPr>
          <a:lstStyle/>
          <a:p>
            <a:pPr algn="ctr"/>
            <a:r>
              <a:rPr lang="es-CO" sz="2400" dirty="0"/>
              <a:t>Si pertenecemos a Él por la fe en Cristo, Dios no tiene nuestros pecados contra nosotros. En ese sentido hay que “</a:t>
            </a:r>
            <a:r>
              <a:rPr lang="es-CO" sz="2400" dirty="0">
                <a:latin typeface="Agency FB" pitchFamily="34" charset="0"/>
              </a:rPr>
              <a:t>perdonar y olvidar</a:t>
            </a:r>
            <a:r>
              <a:rPr lang="es-CO" sz="2400" dirty="0"/>
              <a:t>.” Si perdonamos a alguien, debemos actuar como si aquella maldad nunca había ocurrido. Recordamos la transgresión, pero vivimos como si esto no había ocurrido.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2827488"/>
            <a:ext cx="2260848" cy="2333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97490" y="5733256"/>
            <a:ext cx="7002901" cy="1200329"/>
          </a:xfrm>
          <a:prstGeom prst="rect">
            <a:avLst/>
          </a:prstGeom>
        </p:spPr>
        <p:txBody>
          <a:bodyPr wrap="square">
            <a:spAutoFit/>
          </a:bodyPr>
          <a:lstStyle/>
          <a:p>
            <a:pPr algn="ctr"/>
            <a:r>
              <a:rPr lang="es-CO" sz="2400" b="1" dirty="0">
                <a:solidFill>
                  <a:srgbClr val="FF0000"/>
                </a:solidFill>
              </a:rPr>
              <a:t>Efesios 4:32 </a:t>
            </a:r>
            <a:r>
              <a:rPr lang="es-CO" sz="2400" dirty="0"/>
              <a:t>nos dice: “</a:t>
            </a:r>
            <a:r>
              <a:rPr lang="es-CO" sz="2400" dirty="0">
                <a:latin typeface="Agency FB" pitchFamily="34" charset="0"/>
              </a:rPr>
              <a:t>sean bondadosos y compasivos unos con otros, y perdónense mutuamente, así como Dios los perdonó a ustedes en Cristo</a:t>
            </a:r>
            <a:r>
              <a:rPr lang="es-CO" sz="2400" dirty="0"/>
              <a:t>”.</a:t>
            </a:r>
          </a:p>
        </p:txBody>
      </p:sp>
    </p:spTree>
    <p:extLst>
      <p:ext uri="{BB962C8B-B14F-4D97-AF65-F5344CB8AC3E}">
        <p14:creationId xmlns:p14="http://schemas.microsoft.com/office/powerpoint/2010/main" val="69686842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92500"/>
          </a:bodyPr>
          <a:lstStyle/>
          <a:p>
            <a:pPr marL="0" indent="0" algn="ctr">
              <a:buNone/>
            </a:pPr>
            <a:r>
              <a:rPr lang="es-CO" dirty="0" smtClean="0"/>
              <a:t>La </a:t>
            </a:r>
            <a:r>
              <a:rPr lang="es-CO" dirty="0"/>
              <a:t>Biblia dice:</a:t>
            </a:r>
            <a:r>
              <a:rPr lang="es-CO" b="1" dirty="0"/>
              <a:t> </a:t>
            </a:r>
            <a:r>
              <a:rPr lang="es-CO" b="1" i="1" dirty="0"/>
              <a:t>“</a:t>
            </a:r>
            <a:r>
              <a:rPr lang="es-CO" b="1" i="1" dirty="0">
                <a:latin typeface="Agency FB" pitchFamily="34" charset="0"/>
              </a:rPr>
              <a:t>No tomen venganza, hermanos míos, sino dejen el castigo en las manos de Dios, porque está escrito: «Mía es la venganza; yo pagaré», dice el Señor</a:t>
            </a:r>
            <a:r>
              <a:rPr lang="es-CO" b="1" i="1"/>
              <a:t>” </a:t>
            </a:r>
            <a:endParaRPr lang="es-CO" b="1" i="1"/>
          </a:p>
          <a:p>
            <a:pPr marL="0" indent="0" algn="ctr">
              <a:buNone/>
            </a:pPr>
            <a:r>
              <a:rPr lang="es-CO" b="1" smtClean="0">
                <a:solidFill>
                  <a:srgbClr val="FF0000"/>
                </a:solidFill>
              </a:rPr>
              <a:t>Romanos </a:t>
            </a:r>
            <a:r>
              <a:rPr lang="es-CO" b="1" dirty="0">
                <a:solidFill>
                  <a:srgbClr val="FF0000"/>
                </a:solidFill>
              </a:rPr>
              <a:t>12:19</a:t>
            </a:r>
            <a:r>
              <a:rPr lang="es-CO" b="1" dirty="0"/>
              <a:t>. </a:t>
            </a:r>
            <a:endParaRPr lang="es-CO" b="1" dirty="0" smtClean="0"/>
          </a:p>
          <a:p>
            <a:pPr marL="0" indent="0" algn="ctr">
              <a:buNone/>
            </a:pPr>
            <a:r>
              <a:rPr lang="es-CO" dirty="0" smtClean="0"/>
              <a:t>Por tanto, Débenos </a:t>
            </a:r>
            <a:r>
              <a:rPr lang="es-CO" dirty="0"/>
              <a:t>entender que Dios es el único </a:t>
            </a:r>
            <a:r>
              <a:rPr lang="es-CO" dirty="0" smtClean="0"/>
              <a:t>que juzga, y si no arreglamos las cosas con nuestro prójimo, y con Dios ahora, irremisiblemente seremos juzgados en el día postrero.</a:t>
            </a:r>
          </a:p>
          <a:p>
            <a:pPr marL="0" indent="0" algn="ctr">
              <a:buNone/>
            </a:pPr>
            <a:r>
              <a:rPr lang="es-CO" b="1" i="1" dirty="0" smtClean="0">
                <a:solidFill>
                  <a:srgbClr val="FF0000"/>
                </a:solidFill>
                <a:effectLst>
                  <a:outerShdw blurRad="38100" dist="38100" dir="2700000" algn="tl">
                    <a:srgbClr val="000000">
                      <a:alpha val="43137"/>
                    </a:srgbClr>
                  </a:outerShdw>
                </a:effectLst>
              </a:rPr>
              <a:t>Te invito para que escuches este llamado de Dios ahora, Él te ama, y desea que tu y yo estemos en su reno de gloria por toda la eternidad. Amen. </a:t>
            </a:r>
            <a:endParaRPr lang="es-CO" b="1" i="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5762396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TotalTime>
  <Words>628</Words>
  <Application>Microsoft Office PowerPoint</Application>
  <PresentationFormat>Presentación en pantalla (4:3)</PresentationFormat>
  <Paragraphs>42</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Tema de Office</vt:lpstr>
      <vt:lpstr>Presentación de PowerPoint</vt:lpstr>
      <vt:lpstr>El modelo de perdón y olvido</vt:lpstr>
      <vt:lpstr>para perdonar, tenemos dos ejemplos de perdón</vt:lpstr>
      <vt:lpstr>Presentación de PowerPoint</vt:lpstr>
      <vt:lpstr>Presentación de PowerPoint</vt:lpstr>
      <vt:lpstr>Presentación de PowerPoint</vt:lpstr>
      <vt:lpstr>Presentación de PowerPoint</vt:lpstr>
      <vt:lpstr>¿Cuál es la condición para que Dios nos perdone?</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¿DEBEMOS PERDONAR Y OLVIDAR?</dc:title>
  <dc:creator>FAMILIA FIERRO CH</dc:creator>
  <cp:lastModifiedBy>FAMILIA FIERRO CH</cp:lastModifiedBy>
  <cp:revision>42</cp:revision>
  <dcterms:created xsi:type="dcterms:W3CDTF">2013-02-13T11:20:03Z</dcterms:created>
  <dcterms:modified xsi:type="dcterms:W3CDTF">2014-03-16T14:40:10Z</dcterms:modified>
</cp:coreProperties>
</file>